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80" r:id="rId2"/>
    <p:sldId id="260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38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2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  <a:srgbClr val="001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6838" autoAdjust="0"/>
    <p:restoredTop sz="86421" autoAdjust="0"/>
  </p:normalViewPr>
  <p:slideViewPr>
    <p:cSldViewPr>
      <p:cViewPr varScale="1">
        <p:scale>
          <a:sx n="76" d="100"/>
          <a:sy n="76" d="100"/>
        </p:scale>
        <p:origin x="1794" y="96"/>
      </p:cViewPr>
      <p:guideLst>
        <p:guide orient="horz" pos="1008"/>
        <p:guide pos="288"/>
      </p:guideLst>
    </p:cSldViewPr>
  </p:slideViewPr>
  <p:outlineViewPr>
    <p:cViewPr>
      <p:scale>
        <a:sx n="33" d="100"/>
        <a:sy n="33" d="100"/>
      </p:scale>
      <p:origin x="0" y="1854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179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>
            <a:solidFill>
              <a:srgbClr val="007F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502228" y="6429974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2020 Pearson Canada Inc.</a:t>
            </a:r>
          </a:p>
        </p:txBody>
      </p:sp>
      <p:pic>
        <p:nvPicPr>
          <p:cNvPr id="14" name="Shape 15" descr="Pearson Logo"/>
          <p:cNvPicPr preferRelativeResize="0"/>
          <p:nvPr userDrawn="1"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03514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447800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65337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Shape 15" descr="Pearson Logo"/>
          <p:cNvPicPr preferRelativeResize="0"/>
          <p:nvPr userDrawn="1"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502228" y="6429974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2020 Pearson Canada Inc.</a:t>
            </a:r>
          </a:p>
        </p:txBody>
      </p: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 sz="2800"/>
            </a:lvl1pPr>
            <a:lvl2pPr>
              <a:buClr>
                <a:srgbClr val="007FA3"/>
              </a:buClr>
              <a:defRPr sz="2400"/>
            </a:lvl2pPr>
            <a:lvl3pPr>
              <a:buClr>
                <a:srgbClr val="007FA3"/>
              </a:buClr>
              <a:defRPr sz="2000"/>
            </a:lvl3pPr>
            <a:lvl4pPr>
              <a:buClr>
                <a:srgbClr val="007FA3"/>
              </a:buClr>
              <a:defRPr sz="2000"/>
            </a:lvl4pPr>
            <a:lvl5pPr>
              <a:buClr>
                <a:srgbClr val="007FA3"/>
              </a:buClr>
              <a:defRPr sz="2000"/>
            </a:lvl5pPr>
            <a:lvl6pPr>
              <a:buClr>
                <a:srgbClr val="007FA3"/>
              </a:buClr>
              <a:defRPr sz="2000"/>
            </a:lvl6pPr>
            <a:lvl7pPr>
              <a:buClr>
                <a:srgbClr val="007FA3"/>
              </a:buClr>
              <a:defRPr sz="2000"/>
            </a:lvl7pPr>
            <a:lvl8pPr>
              <a:buClr>
                <a:srgbClr val="007FA3"/>
              </a:buClr>
              <a:defRPr sz="2000"/>
            </a:lvl8pPr>
            <a:lvl9pPr>
              <a:buClr>
                <a:srgbClr val="007FA3"/>
              </a:buCl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9312" y="113072"/>
            <a:ext cx="551783" cy="182880"/>
          </a:xfr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rgbClr val="007FA3"/>
              </a:buClr>
              <a:buSzPct val="25000"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>
              <a:buClr>
                <a:srgbClr val="007FA3"/>
              </a:buClr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buClr>
                <a:srgbClr val="007FA3"/>
              </a:buClr>
              <a:defRPr sz="2000"/>
            </a:lvl3pPr>
            <a:lvl4pPr>
              <a:buClr>
                <a:srgbClr val="007FA3"/>
              </a:buClr>
              <a:defRPr sz="2000"/>
            </a:lvl4pPr>
            <a:lvl5pPr>
              <a:buClr>
                <a:srgbClr val="007FA3"/>
              </a:buClr>
              <a:defRPr sz="2000"/>
            </a:lvl5pPr>
            <a:lvl6pPr>
              <a:buClr>
                <a:srgbClr val="007FA3"/>
              </a:buClr>
              <a:defRPr sz="2000"/>
            </a:lvl6pPr>
            <a:lvl7pPr>
              <a:buClr>
                <a:srgbClr val="007FA3"/>
              </a:buClr>
              <a:defRPr sz="2000"/>
            </a:lvl7pPr>
            <a:lvl8pPr>
              <a:buClr>
                <a:srgbClr val="007FA3"/>
              </a:buClr>
              <a:defRPr sz="2000"/>
            </a:lvl8pPr>
            <a:lvl9pPr>
              <a:buClr>
                <a:srgbClr val="007FA3"/>
              </a:buClr>
              <a:defRPr sz="2000"/>
            </a:lvl9pPr>
          </a:lstStyle>
          <a:p>
            <a:pPr marL="256032" lvl="0" indent="-256032" algn="l" defTabSz="914400" rtl="0" eaLnBrk="1" latinLnBrk="0" hangingPunct="1">
              <a:spcBef>
                <a:spcPts val="1500"/>
              </a:spcBef>
              <a:buClr>
                <a:srgbClr val="007FA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742950" lvl="1" indent="-285750" algn="l" defTabSz="914400" rtl="0" eaLnBrk="1" latinLnBrk="0" hangingPunct="1">
              <a:spcBef>
                <a:spcPts val="600"/>
              </a:spcBef>
              <a:buClr>
                <a:srgbClr val="007FA3"/>
              </a:buClr>
              <a:buFont typeface="Arial" panose="020B0604020202020204" pitchFamily="34" charset="0"/>
              <a:buChar char="–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340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502228" y="6429974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2020 Pearson Canada Inc.</a:t>
            </a:r>
          </a:p>
        </p:txBody>
      </p:sp>
      <p:pic>
        <p:nvPicPr>
          <p:cNvPr id="14" name="Shape 15" descr="Pearson Logo"/>
          <p:cNvPicPr preferRelativeResize="0"/>
          <p:nvPr userDrawn="1"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3400" b="1" cap="none" baseline="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rgbClr val="007FA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502228" y="6429974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2020 Pearson Canada Inc.</a:t>
            </a:r>
          </a:p>
        </p:txBody>
      </p:sp>
      <p:pic>
        <p:nvPicPr>
          <p:cNvPr id="11" name="Shape 15" descr="Pearson Logo"/>
          <p:cNvPicPr preferRelativeResize="0"/>
          <p:nvPr userDrawn="1"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"/>
            <a:ext cx="8229600" cy="10972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457200" y="1457450"/>
            <a:ext cx="82296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9918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91114" y="160194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26480" y="159918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57200" y="317565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300984" y="317565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6128658" y="3171876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5" hasCustomPrompt="1"/>
          </p:nvPr>
        </p:nvSpPr>
        <p:spPr>
          <a:xfrm>
            <a:off x="457200" y="4761264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3299388" y="4761264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7" hasCustomPrompt="1"/>
          </p:nvPr>
        </p:nvSpPr>
        <p:spPr>
          <a:xfrm>
            <a:off x="6128658" y="4764312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C1D4-5704-45BB-BA8B-9B7E98161C8B}" type="datetimeFigureOut">
              <a:rPr lang="en-US" smtClean="0"/>
              <a:pPr/>
              <a:t>8/14/2019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A2B-EE51-41D7-B879-F8E5E9C510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1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 sz="2800"/>
            </a:lvl1pPr>
            <a:lvl2pPr>
              <a:buClr>
                <a:srgbClr val="007FA3"/>
              </a:buClr>
              <a:defRPr sz="2400"/>
            </a:lvl2pPr>
            <a:lvl3pPr>
              <a:buClr>
                <a:srgbClr val="007FA3"/>
              </a:buClr>
              <a:defRPr sz="2000"/>
            </a:lvl3pPr>
            <a:lvl4pPr>
              <a:buClr>
                <a:srgbClr val="007FA3"/>
              </a:buClr>
              <a:defRPr sz="2000"/>
            </a:lvl4pPr>
            <a:lvl5pPr>
              <a:buClr>
                <a:srgbClr val="007FA3"/>
              </a:buClr>
              <a:defRPr sz="2000"/>
            </a:lvl5pPr>
            <a:lvl6pPr>
              <a:buClr>
                <a:srgbClr val="007FA3"/>
              </a:buClr>
              <a:defRPr sz="2000"/>
            </a:lvl6pPr>
            <a:lvl7pPr>
              <a:buClr>
                <a:srgbClr val="007FA3"/>
              </a:buClr>
              <a:defRPr sz="2000"/>
            </a:lvl7pPr>
            <a:lvl8pPr>
              <a:buClr>
                <a:srgbClr val="007FA3"/>
              </a:buClr>
              <a:defRPr sz="2000"/>
            </a:lvl8pPr>
            <a:lvl9pPr>
              <a:buClr>
                <a:srgbClr val="007FA3"/>
              </a:buCl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9312" y="113072"/>
            <a:ext cx="551783" cy="182880"/>
          </a:xfr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126480" y="160020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60020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59918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126480" y="160020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60020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59918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3400">
                <a:solidFill>
                  <a:srgbClr val="007FA3"/>
                </a:solidFill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126480" y="160020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60020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algn="ctr">
              <a:buNone/>
              <a:defRPr sz="2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599180"/>
            <a:ext cx="2560320" cy="1463040"/>
          </a:xfrm>
          <a:solidFill>
            <a:srgbClr val="C5F3FF"/>
          </a:solidFill>
          <a:ln>
            <a:solidFill>
              <a:srgbClr val="007FA3"/>
            </a:solidFill>
          </a:ln>
        </p:spPr>
        <p:txBody>
          <a:bodyPr lIns="91440" tIns="91440" rIns="91440" bIns="91440" anchor="ctr" anchorCtr="0"/>
          <a:lstStyle>
            <a:lvl1pPr marL="0" indent="0" algn="ctr">
              <a:buFont typeface="Arial" pitchFamily="34" charset="0"/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502228" y="6429974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2020 Pearson Canada Inc.</a:t>
            </a:r>
          </a:p>
        </p:txBody>
      </p:sp>
      <p:pic>
        <p:nvPicPr>
          <p:cNvPr id="15" name="Shape 15" descr="Pearson Logo"/>
          <p:cNvPicPr preferRelativeResize="0"/>
          <p:nvPr userDrawn="1"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256"/>
            <a:ext cx="8229600" cy="10972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9149"/>
            <a:ext cx="8229600" cy="4248459"/>
          </a:xfrm>
        </p:spPr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9312" y="113072"/>
            <a:ext cx="551783" cy="182880"/>
          </a:xfr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183944"/>
            <a:ext cx="8229600" cy="457200"/>
          </a:xfr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>
                <a:solidFill>
                  <a:srgbClr val="007FA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228600" y="1641144"/>
            <a:ext cx="4572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"/>
            <a:ext cx="8229600" cy="10972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288" y="1447800"/>
            <a:ext cx="3966312" cy="823912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288" y="2271712"/>
            <a:ext cx="3966312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1" y="1447800"/>
            <a:ext cx="3962400" cy="823912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1" y="2271712"/>
            <a:ext cx="3962400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C1D4-5704-45BB-BA8B-9B7E98161C8B}" type="datetimeFigureOut">
              <a:rPr lang="en-US" smtClean="0"/>
              <a:pPr/>
              <a:t>8/14/2019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A2B-EE51-41D7-B879-F8E5E9C510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98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"/>
            <a:ext cx="8229600" cy="10972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3962400" cy="823912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71712"/>
            <a:ext cx="3962400" cy="16097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1" y="1447800"/>
            <a:ext cx="3965124" cy="823912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1" y="2271712"/>
            <a:ext cx="3965124" cy="16097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C1D4-5704-45BB-BA8B-9B7E98161C8B}" type="datetimeFigureOut">
              <a:rPr lang="en-US" smtClean="0"/>
              <a:pPr/>
              <a:t>8/14/2019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A2B-EE51-41D7-B879-F8E5E9C51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458730" y="4044721"/>
            <a:ext cx="3962400" cy="18557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4732563" y="4055609"/>
            <a:ext cx="3965124" cy="18557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103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03514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447800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65337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Shape 15" descr="Pearson Logo"/>
          <p:cNvPicPr preferRelativeResize="0"/>
          <p:nvPr userDrawn="1"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1499616" y="6428232"/>
            <a:ext cx="6172200" cy="274320"/>
          </a:xfrm>
        </p:spPr>
        <p:txBody>
          <a:bodyPr lIns="91440" tIns="45720" rIns="91440" bIns="4572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altLang="en-US" sz="1200" b="0" kern="120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2017 Pearson Canada Inc.</a:t>
            </a:r>
          </a:p>
        </p:txBody>
      </p:sp>
    </p:spTree>
    <p:extLst>
      <p:ext uri="{BB962C8B-B14F-4D97-AF65-F5344CB8AC3E}">
        <p14:creationId xmlns:p14="http://schemas.microsoft.com/office/powerpoint/2010/main" val="3738871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8/14/2019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502228" y="6429974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kern="1200" dirty="0">
                <a:solidFill>
                  <a:schemeClr val="tx1"/>
                </a:solidFill>
                <a:latin typeface="Verdana"/>
                <a:ea typeface="Verdana" panose="020B0604030504040204" pitchFamily="34" charset="0"/>
                <a:cs typeface="Verdana" panose="020B0604030504040204" pitchFamily="34" charset="0"/>
              </a:rPr>
              <a:t>Copyright © 2020 Pearson Canada Inc.</a:t>
            </a:r>
          </a:p>
        </p:txBody>
      </p:sp>
      <p:pic>
        <p:nvPicPr>
          <p:cNvPr id="9" name="Shape 15" descr="Pearson Logo"/>
          <p:cNvPicPr preferRelativeResize="0"/>
          <p:nvPr userDrawn="1"/>
        </p:nvPicPr>
        <p:blipFill rotWithShape="1">
          <a:blip r:embed="rId20" cstate="print">
            <a:alphaModFix/>
          </a:blip>
          <a:srcRect/>
          <a:stretch/>
        </p:blipFill>
        <p:spPr>
          <a:xfrm>
            <a:off x="443972" y="6429709"/>
            <a:ext cx="917999" cy="27991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7881256" y="6428232"/>
            <a:ext cx="914400" cy="2011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en-US" sz="1200" b="0" kern="1200" noProof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6 - </a:t>
            </a:r>
            <a:fld id="{876BFF75-7A20-4B22-803D-E5D1449082FD}" type="slidenum">
              <a:rPr lang="en-US" altLang="en-US" sz="1200" b="0" kern="1200" noProof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en-US" sz="1200" b="0" kern="1200" noProof="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9" r:id="rId5"/>
    <p:sldLayoutId id="2147483658" r:id="rId6"/>
    <p:sldLayoutId id="2147483660" r:id="rId7"/>
    <p:sldLayoutId id="2147483651" r:id="rId8"/>
    <p:sldLayoutId id="2147483654" r:id="rId9"/>
    <p:sldLayoutId id="2147483655" r:id="rId10"/>
    <p:sldLayoutId id="2147483662" r:id="rId11"/>
    <p:sldLayoutId id="2147483663" r:id="rId12"/>
    <p:sldLayoutId id="2147483664" r:id="rId13"/>
    <p:sldLayoutId id="2147483665" r:id="rId14"/>
    <p:sldLayoutId id="2147483668" r:id="rId15"/>
    <p:sldLayoutId id="2147483669" r:id="rId16"/>
    <p:sldLayoutId id="2147483670" r:id="rId17"/>
    <p:sldLayoutId id="2147483671" r:id="rId1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rgbClr val="007FA3"/>
          </a:solidFill>
          <a:latin typeface="+mj-lt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rgbClr val="007FA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007F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371"/>
            <a:ext cx="8229600" cy="1041929"/>
          </a:xfrm>
        </p:spPr>
        <p:txBody>
          <a:bodyPr/>
          <a:lstStyle/>
          <a:p>
            <a:r>
              <a:rPr lang="en-US" dirty="0"/>
              <a:t>Organizational </a:t>
            </a:r>
            <a:r>
              <a:rPr lang="en-US" dirty="0" err="1"/>
              <a:t>Behaviour</a:t>
            </a:r>
            <a:r>
              <a:rPr lang="en-US" dirty="0"/>
              <a:t>:</a:t>
            </a:r>
            <a:br>
              <a:rPr lang="en-US" dirty="0"/>
            </a:br>
            <a:r>
              <a:rPr lang="en-US" b="0" dirty="0"/>
              <a:t>Understanding and Managing Life at Work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300531"/>
            <a:ext cx="8229600" cy="359857"/>
          </a:xfrm>
        </p:spPr>
        <p:txBody>
          <a:bodyPr/>
          <a:lstStyle/>
          <a:p>
            <a:r>
              <a:rPr lang="en-US" dirty="0"/>
              <a:t>Eleventh Edition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Chapter 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spcAft>
                <a:spcPct val="0"/>
              </a:spcAft>
            </a:pPr>
            <a:r>
              <a:rPr lang="en-US" altLang="en-US" dirty="0"/>
              <a:t>Motivation in Practice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en-US" dirty="0"/>
              <a:t>Copyright © 2020 Pearson Canada Inc.</a:t>
            </a:r>
          </a:p>
        </p:txBody>
      </p:sp>
      <p:pic>
        <p:nvPicPr>
          <p:cNvPr id="9" name="Picture 2" descr="Organizational Behaviour:&#10;Eleventh Edition by Gary hohan, Alan M. Sa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88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Learning Objectives</a:t>
            </a:r>
            <a:r>
              <a:rPr lang="en-CA" altLang="en-US" sz="2000" dirty="0"/>
              <a:t> </a:t>
            </a:r>
            <a:r>
              <a:rPr lang="en-CA" altLang="en-US" sz="2000" b="0" dirty="0"/>
              <a:t>(1 of 3)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0" indent="-1143000">
              <a:buNone/>
            </a:pPr>
            <a:r>
              <a:rPr lang="en-CA" altLang="en-US" dirty="0">
                <a:solidFill>
                  <a:schemeClr val="bg2"/>
                </a:solidFill>
              </a:rPr>
              <a:t>LO6.1</a:t>
            </a:r>
            <a:r>
              <a:rPr lang="en-CA" altLang="en-US" dirty="0"/>
              <a:t>	Discuss how to tie pay to performance on production jobs and the difficulties of </a:t>
            </a:r>
            <a:r>
              <a:rPr lang="en-CA" altLang="en-US" i="1" dirty="0"/>
              <a:t>wage incentive plans</a:t>
            </a:r>
            <a:r>
              <a:rPr lang="en-CA" altLang="en-US" dirty="0"/>
              <a:t>.</a:t>
            </a:r>
          </a:p>
          <a:p>
            <a:pPr marL="1143000" indent="-1143000">
              <a:buNone/>
            </a:pPr>
            <a:r>
              <a:rPr lang="en-CA" altLang="en-US" dirty="0">
                <a:solidFill>
                  <a:schemeClr val="bg2"/>
                </a:solidFill>
              </a:rPr>
              <a:t>LO6.2</a:t>
            </a:r>
            <a:r>
              <a:rPr lang="en-CA" altLang="en-US" dirty="0"/>
              <a:t>	Explain how to tie pay to performance on white-collar jobs and the difficulties of </a:t>
            </a:r>
            <a:r>
              <a:rPr lang="en-CA" altLang="en-US" i="1" dirty="0"/>
              <a:t>merit pay plans</a:t>
            </a:r>
            <a:r>
              <a:rPr lang="en-CA" altLang="en-US" dirty="0"/>
              <a:t>.</a:t>
            </a:r>
          </a:p>
          <a:p>
            <a:pPr marL="1143000" indent="-114300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692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</a:t>
            </a:r>
            <a:r>
              <a:rPr lang="en-CA" altLang="en-US" sz="2000" dirty="0"/>
              <a:t> </a:t>
            </a:r>
            <a:r>
              <a:rPr lang="en-CA" altLang="en-US" sz="2000" b="0" dirty="0"/>
              <a:t>(1 of 6)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i="1" dirty="0"/>
              <a:t>How important is pay for you?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1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</a:t>
            </a:r>
            <a:r>
              <a:rPr lang="en-CA" altLang="en-US" sz="2000" dirty="0"/>
              <a:t> </a:t>
            </a:r>
            <a:r>
              <a:rPr lang="en-CA" altLang="en-US" sz="2000" b="0" dirty="0"/>
              <a:t>(2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CA" altLang="en-US" dirty="0"/>
              <a:t>Employees and managers seriously underestimate the importance of pay as a motivator.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2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</a:t>
            </a:r>
            <a:r>
              <a:rPr lang="en-CA" altLang="en-US" sz="2000" dirty="0"/>
              <a:t> </a:t>
            </a:r>
            <a:r>
              <a:rPr lang="en-CA" altLang="en-US" sz="2000" b="0" dirty="0"/>
              <a:t>(3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i="1" dirty="0"/>
              <a:t>How effective is pay as a motivator?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2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</a:t>
            </a:r>
            <a:r>
              <a:rPr lang="en-CA" altLang="en-US" sz="2000" dirty="0"/>
              <a:t> </a:t>
            </a:r>
            <a:r>
              <a:rPr lang="en-CA" altLang="en-US" sz="2000" b="0" dirty="0"/>
              <a:t>(4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The motivation theories suggest that pay is a very important motivator.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2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Motivator: Need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Pay can satisfy lower-level needs as well as social, self-esteem, and self-actualization needs so it should have good potential as a motivator.</a:t>
            </a:r>
          </a:p>
          <a:p>
            <a:r>
              <a:rPr lang="en-CA" altLang="en-US" i="1" dirty="0"/>
              <a:t>How can this potential be realized?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28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Motivator: Expectancy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If pay can satisfy a variety of needs, it should be highly </a:t>
            </a:r>
            <a:r>
              <a:rPr lang="en-CA" altLang="en-US" dirty="0" err="1"/>
              <a:t>valent</a:t>
            </a:r>
            <a:r>
              <a:rPr lang="en-CA" altLang="en-US" dirty="0"/>
              <a:t>, and it should be a good motivator to the extent that </a:t>
            </a:r>
            <a:r>
              <a:rPr lang="en-CA" altLang="en-US" i="1" dirty="0"/>
              <a:t>it is clearly tied to performance</a:t>
            </a:r>
            <a:r>
              <a:rPr lang="en-CA" alt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28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</a:t>
            </a:r>
            <a:r>
              <a:rPr lang="en-CA" altLang="en-US" sz="2000" dirty="0"/>
              <a:t> </a:t>
            </a:r>
            <a:r>
              <a:rPr lang="en-CA" altLang="en-US" sz="2000" b="0" dirty="0"/>
              <a:t>(5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Financial incentives and pay-for-performance plans have been found to increase performance and lower turnover.</a:t>
            </a:r>
          </a:p>
          <a:p>
            <a:r>
              <a:rPr lang="en-US" dirty="0"/>
              <a:t>Both individual and team-based financial incentives have been shown to have a positive effect on performance.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1728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Money as a Motivator</a:t>
            </a:r>
            <a:r>
              <a:rPr lang="en-CA" altLang="en-US" sz="2000" dirty="0"/>
              <a:t> </a:t>
            </a:r>
            <a:r>
              <a:rPr lang="en-CA" altLang="en-US" sz="2000" b="0" dirty="0"/>
              <a:t>(6 of 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Pay may well be the most important and effective motivator of performance.</a:t>
            </a:r>
          </a:p>
          <a:p>
            <a:r>
              <a:rPr lang="en-US" altLang="en-US" dirty="0"/>
              <a:t>The ability to earn money for outstanding performance is a competitive advantage for attracting, motivating, and retaining employees.</a:t>
            </a:r>
          </a:p>
          <a:p>
            <a:r>
              <a:rPr lang="en-US" i="1" dirty="0"/>
              <a:t>Variable pay </a:t>
            </a:r>
            <a:r>
              <a:rPr lang="en-US" dirty="0"/>
              <a:t>or incentive compensation involves providing employees some portion of their pay that is based on a measure of performance. </a:t>
            </a:r>
          </a:p>
        </p:txBody>
      </p:sp>
    </p:spTree>
    <p:extLst>
      <p:ext uri="{BB962C8B-B14F-4D97-AF65-F5344CB8AC3E}">
        <p14:creationId xmlns:p14="http://schemas.microsoft.com/office/powerpoint/2010/main" val="789317270"/>
      </p:ext>
    </p:extLst>
  </p:cSld>
  <p:clrMapOvr>
    <a:masterClrMapping/>
  </p:clrMapOvr>
</p:sld>
</file>

<file path=ppt/theme/theme1.xml><?xml version="1.0" encoding="utf-8"?>
<a:theme xmlns:a="http://schemas.openxmlformats.org/drawingml/2006/main" name="508 Lecture">
  <a:themeElements>
    <a:clrScheme name="Custom 7">
      <a:dk1>
        <a:sysClr val="windowText" lastClr="000000"/>
      </a:dk1>
      <a:lt1>
        <a:sysClr val="window" lastClr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8668</TotalTime>
  <Words>286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Verdana</vt:lpstr>
      <vt:lpstr>Wingdings</vt:lpstr>
      <vt:lpstr>508 Lecture</vt:lpstr>
      <vt:lpstr>Organizational Behaviour: Understanding and Managing Life at Work</vt:lpstr>
      <vt:lpstr>Learning Objectives (1 of 3)</vt:lpstr>
      <vt:lpstr>Money as a Motivator (1 of 6)</vt:lpstr>
      <vt:lpstr>Money as a Motivator (2 of 6)</vt:lpstr>
      <vt:lpstr>Money as a Motivator (3 of 6)</vt:lpstr>
      <vt:lpstr>Money as a Motivator (4 of 6)</vt:lpstr>
      <vt:lpstr>Money as a Motivator: Need Theories</vt:lpstr>
      <vt:lpstr>Money as a Motivator: Expectancy Theory</vt:lpstr>
      <vt:lpstr>Money as a Motivator (5 of 6)</vt:lpstr>
      <vt:lpstr>Money as a Motivator (6 of 6)</vt:lpstr>
    </vt:vector>
  </TitlesOfParts>
  <Company>Pearson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Behaviour: Understanding and Managing Life at Work, Tenth Edition</dc:title>
  <dc:subject>Organizational Behaviour</dc:subject>
  <dc:creator>Gary Johns and Alan M. Saks</dc:creator>
  <cp:keywords>Organizational, Behaviour</cp:keywords>
  <cp:lastModifiedBy>Patricia Bradshaw</cp:lastModifiedBy>
  <cp:revision>542</cp:revision>
  <dcterms:created xsi:type="dcterms:W3CDTF">2014-07-14T20:04:21Z</dcterms:created>
  <dcterms:modified xsi:type="dcterms:W3CDTF">2019-08-14T14:18:22Z</dcterms:modified>
  <cp:category>Organizational Behaviour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UniqueId">
    <vt:lpwstr>682740</vt:lpwstr>
  </property>
  <property fmtid="{D5CDD505-2E9C-101B-9397-08002B2CF9AE}" pid="3" name="Offisync_UpdateToken">
    <vt:lpwstr>1</vt:lpwstr>
  </property>
  <property fmtid="{D5CDD505-2E9C-101B-9397-08002B2CF9AE}" pid="4" name="Jive_VersionGuid">
    <vt:lpwstr>7b502893-ac4a-4309-967d-6eb652f6b574</vt:lpwstr>
  </property>
  <property fmtid="{D5CDD505-2E9C-101B-9397-08002B2CF9AE}" pid="5" name="Offisync_ProviderInitializationData">
    <vt:lpwstr>https://neo.pearson.com</vt:lpwstr>
  </property>
  <property fmtid="{D5CDD505-2E9C-101B-9397-08002B2CF9AE}" pid="6" name="Offisync_ServerID">
    <vt:lpwstr>7e960520-0e88-4f05-9fa0-24079b61e486</vt:lpwstr>
  </property>
  <property fmtid="{D5CDD505-2E9C-101B-9397-08002B2CF9AE}" pid="7" name="Jive_LatestUserAccountName">
    <vt:lpwstr>sumit.gupta</vt:lpwstr>
  </property>
</Properties>
</file>